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6" r:id="rId6"/>
    <p:sldId id="260" r:id="rId7"/>
    <p:sldId id="267" r:id="rId8"/>
    <p:sldId id="261" r:id="rId9"/>
    <p:sldId id="265" r:id="rId10"/>
    <p:sldId id="262" r:id="rId11"/>
    <p:sldId id="269" r:id="rId12"/>
    <p:sldId id="263" r:id="rId13"/>
    <p:sldId id="268" r:id="rId14"/>
    <p:sldId id="270" r:id="rId15"/>
    <p:sldId id="264" r:id="rId16"/>
  </p:sldIdLst>
  <p:sldSz cx="14630400" cy="8229600"/>
  <p:notesSz cx="8229600" cy="14630400"/>
  <p:embeddedFontLst>
    <p:embeddedFont>
      <p:font typeface="Dela Gothic One" panose="020B0604020202020204" charset="-128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DM Sans Medium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5607A8F5-EDE0-43A6-84BF-3CBBE596EF2F}">
          <p14:sldIdLst>
            <p14:sldId id="256"/>
            <p14:sldId id="257"/>
            <p14:sldId id="258"/>
            <p14:sldId id="259"/>
            <p14:sldId id="266"/>
            <p14:sldId id="260"/>
            <p14:sldId id="267"/>
            <p14:sldId id="261"/>
            <p14:sldId id="265"/>
            <p14:sldId id="262"/>
            <p14:sldId id="269"/>
            <p14:sldId id="263"/>
            <p14:sldId id="268"/>
            <p14:sldId id="270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1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5876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>
          <a:extLst>
            <a:ext uri="{FF2B5EF4-FFF2-40B4-BE49-F238E27FC236}">
              <a16:creationId xmlns:a16="http://schemas.microsoft.com/office/drawing/2014/main" id="{9AF44EB4-14A1-C35C-FFA9-872578108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>
            <a:extLst>
              <a:ext uri="{FF2B5EF4-FFF2-40B4-BE49-F238E27FC236}">
                <a16:creationId xmlns:a16="http://schemas.microsoft.com/office/drawing/2014/main" id="{DA94D2B3-44DB-874E-79A4-07F8A866B8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8:notes">
            <a:extLst>
              <a:ext uri="{FF2B5EF4-FFF2-40B4-BE49-F238E27FC236}">
                <a16:creationId xmlns:a16="http://schemas.microsoft.com/office/drawing/2014/main" id="{2B4BACCD-61DA-8AC0-846C-C08131F83D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:notes">
            <a:extLst>
              <a:ext uri="{FF2B5EF4-FFF2-40B4-BE49-F238E27FC236}">
                <a16:creationId xmlns:a16="http://schemas.microsoft.com/office/drawing/2014/main" id="{6F980B2F-15AE-8325-B8D8-07C453BF955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7014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>
          <a:extLst>
            <a:ext uri="{FF2B5EF4-FFF2-40B4-BE49-F238E27FC236}">
              <a16:creationId xmlns:a16="http://schemas.microsoft.com/office/drawing/2014/main" id="{1CBC6EBE-E6B8-B159-BFFB-6745CB158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>
            <a:extLst>
              <a:ext uri="{FF2B5EF4-FFF2-40B4-BE49-F238E27FC236}">
                <a16:creationId xmlns:a16="http://schemas.microsoft.com/office/drawing/2014/main" id="{D854D0C2-94C6-7E43-1B85-B1D5BCCB7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8:notes">
            <a:extLst>
              <a:ext uri="{FF2B5EF4-FFF2-40B4-BE49-F238E27FC236}">
                <a16:creationId xmlns:a16="http://schemas.microsoft.com/office/drawing/2014/main" id="{3CFB5DB3-3B89-F2BA-7719-D78676A380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:notes">
            <a:extLst>
              <a:ext uri="{FF2B5EF4-FFF2-40B4-BE49-F238E27FC236}">
                <a16:creationId xmlns:a16="http://schemas.microsoft.com/office/drawing/2014/main" id="{2D674CE1-B643-396E-4986-E692B598F6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20680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EFFC7880-5667-A66D-5E32-9D0C4EF2A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>
            <a:extLst>
              <a:ext uri="{FF2B5EF4-FFF2-40B4-BE49-F238E27FC236}">
                <a16:creationId xmlns:a16="http://schemas.microsoft.com/office/drawing/2014/main" id="{A389C101-956B-D3B2-2D6C-6C317E81F3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4:notes">
            <a:extLst>
              <a:ext uri="{FF2B5EF4-FFF2-40B4-BE49-F238E27FC236}">
                <a16:creationId xmlns:a16="http://schemas.microsoft.com/office/drawing/2014/main" id="{CC0744E1-ED18-2962-0106-48898BD13F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:notes">
            <a:extLst>
              <a:ext uri="{FF2B5EF4-FFF2-40B4-BE49-F238E27FC236}">
                <a16:creationId xmlns:a16="http://schemas.microsoft.com/office/drawing/2014/main" id="{66CC5F17-7BDA-7619-7546-58D24103C23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7962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15673879-DA78-BB02-0129-B4E4C505C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>
            <a:extLst>
              <a:ext uri="{FF2B5EF4-FFF2-40B4-BE49-F238E27FC236}">
                <a16:creationId xmlns:a16="http://schemas.microsoft.com/office/drawing/2014/main" id="{FDFFFBAC-E128-D4C9-CB4E-D2297413BB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5:notes">
            <a:extLst>
              <a:ext uri="{FF2B5EF4-FFF2-40B4-BE49-F238E27FC236}">
                <a16:creationId xmlns:a16="http://schemas.microsoft.com/office/drawing/2014/main" id="{9D93E179-323A-C6AC-48E1-534D3ED80A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:notes">
            <a:extLst>
              <a:ext uri="{FF2B5EF4-FFF2-40B4-BE49-F238E27FC236}">
                <a16:creationId xmlns:a16="http://schemas.microsoft.com/office/drawing/2014/main" id="{67B12590-1B45-AAFE-0606-16AF502B09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6597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61CF5AFA-5949-8888-3DDD-F2FBC277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>
            <a:extLst>
              <a:ext uri="{FF2B5EF4-FFF2-40B4-BE49-F238E27FC236}">
                <a16:creationId xmlns:a16="http://schemas.microsoft.com/office/drawing/2014/main" id="{C6151841-4E01-2737-A085-A953342C1F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6:notes">
            <a:extLst>
              <a:ext uri="{FF2B5EF4-FFF2-40B4-BE49-F238E27FC236}">
                <a16:creationId xmlns:a16="http://schemas.microsoft.com/office/drawing/2014/main" id="{C5D59493-D651-658D-0E12-FADBAECA11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>
            <a:extLst>
              <a:ext uri="{FF2B5EF4-FFF2-40B4-BE49-F238E27FC236}">
                <a16:creationId xmlns:a16="http://schemas.microsoft.com/office/drawing/2014/main" id="{D5737EF5-447C-CB72-C930-D89F79DFBB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2856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34600" y="17150"/>
            <a:ext cx="36576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34600" y="0"/>
            <a:ext cx="4495799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2"/>
          <p:cNvSpPr/>
          <p:nvPr/>
        </p:nvSpPr>
        <p:spPr>
          <a:xfrm>
            <a:off x="758309" y="2581394"/>
            <a:ext cx="9456182" cy="142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Fire Maize: SNACK LIKE NEVER BEFORE!</a:t>
            </a:r>
            <a:endParaRPr sz="4450" b="0" i="0" u="none" strike="noStrike" cap="none"/>
          </a:p>
        </p:txBody>
      </p:sp>
      <p:sp>
        <p:nvSpPr>
          <p:cNvPr id="55" name="Google Shape;55;p12"/>
          <p:cNvSpPr/>
          <p:nvPr/>
        </p:nvSpPr>
        <p:spPr>
          <a:xfrm>
            <a:off x="758309" y="4331732"/>
            <a:ext cx="945618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FireMaize Creative Studio presents our campaign for hot Peri-Peri Potato Chips. We're igniting brands with bold ideas across urban Pakistan.</a:t>
            </a:r>
            <a:endParaRPr sz="1700" b="0" i="0" u="none" strike="noStrike" cap="none"/>
          </a:p>
        </p:txBody>
      </p:sp>
      <p:sp>
        <p:nvSpPr>
          <p:cNvPr id="57" name="Google Shape;57;p12"/>
          <p:cNvSpPr/>
          <p:nvPr/>
        </p:nvSpPr>
        <p:spPr>
          <a:xfrm>
            <a:off x="875824" y="5409605"/>
            <a:ext cx="111562" cy="9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51"/>
              </a:buClr>
              <a:buSzPts val="750"/>
              <a:buFont typeface="DM Sans Medium"/>
              <a:buNone/>
            </a:pPr>
            <a:r>
              <a:rPr lang="en-US" sz="750" b="0" i="0" u="none" strike="noStrike" cap="none">
                <a:solidFill>
                  <a:srgbClr val="4D4D5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et</a:t>
            </a:r>
            <a:endParaRPr sz="750" b="0" i="0" u="none" strike="noStrike" cap="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>
            <a:off x="758309" y="1246942"/>
            <a:ext cx="7958257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Social &amp; Radio Strategy</a:t>
            </a:r>
            <a:endParaRPr sz="4450" b="0" i="0" u="none" strike="noStrike" cap="none"/>
          </a:p>
        </p:txBody>
      </p:sp>
      <p:sp>
        <p:nvSpPr>
          <p:cNvPr id="146" name="Google Shape;146;p18"/>
          <p:cNvSpPr/>
          <p:nvPr/>
        </p:nvSpPr>
        <p:spPr>
          <a:xfrm>
            <a:off x="1844635" y="2869287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Instagram</a:t>
            </a:r>
            <a:endParaRPr sz="2200" b="0" i="0" u="none" strike="noStrike" cap="none"/>
          </a:p>
        </p:txBody>
      </p:sp>
      <p:sp>
        <p:nvSpPr>
          <p:cNvPr id="147" name="Google Shape;147;p18"/>
          <p:cNvSpPr/>
          <p:nvPr/>
        </p:nvSpPr>
        <p:spPr>
          <a:xfrm>
            <a:off x="758309" y="3355419"/>
            <a:ext cx="3937040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Visual platform for 18-34s with Reels, Story polls, #FireMaizeVibe challenge</a:t>
            </a:r>
            <a:endParaRPr sz="1700" b="0" i="0" u="none" strike="noStrike" cap="none"/>
          </a:p>
        </p:txBody>
      </p:sp>
      <p:pic>
        <p:nvPicPr>
          <p:cNvPr id="148" name="Google Shape;148;p1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29290" y="3170813"/>
            <a:ext cx="324088" cy="40517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/>
          <p:nvPr/>
        </p:nvSpPr>
        <p:spPr>
          <a:xfrm>
            <a:off x="9934932" y="2869287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Radio</a:t>
            </a:r>
            <a:endParaRPr sz="2200" b="0" i="0" u="none" strike="noStrike" cap="none"/>
          </a:p>
        </p:txBody>
      </p:sp>
      <p:sp>
        <p:nvSpPr>
          <p:cNvPr id="151" name="Google Shape;151;p18"/>
          <p:cNvSpPr/>
          <p:nvPr/>
        </p:nvSpPr>
        <p:spPr>
          <a:xfrm>
            <a:off x="9934932" y="3355419"/>
            <a:ext cx="3937159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"Fire in Every Bite" - high-energy sizzle and crunch sounds</a:t>
            </a:r>
            <a:endParaRPr sz="1700" b="0" i="0" u="none" strike="noStrike" cap="none"/>
          </a:p>
        </p:txBody>
      </p:sp>
      <p:pic>
        <p:nvPicPr>
          <p:cNvPr id="152" name="Google Shape;152;p1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67308" y="3561457"/>
            <a:ext cx="324088" cy="40517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8"/>
          <p:cNvSpPr/>
          <p:nvPr/>
        </p:nvSpPr>
        <p:spPr>
          <a:xfrm>
            <a:off x="9934932" y="5326618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Stations</a:t>
            </a:r>
            <a:endParaRPr sz="2200" b="0" i="0" u="none" strike="noStrike" cap="none"/>
          </a:p>
        </p:txBody>
      </p:sp>
      <p:sp>
        <p:nvSpPr>
          <p:cNvPr id="155" name="Google Shape;155;p18"/>
          <p:cNvSpPr/>
          <p:nvPr/>
        </p:nvSpPr>
        <p:spPr>
          <a:xfrm>
            <a:off x="9934932" y="5812750"/>
            <a:ext cx="3937159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FM 91, City FM89, FM 100 during peak hours</a:t>
            </a:r>
            <a:endParaRPr sz="1700" b="0" i="0" u="none" strike="noStrike" cap="none" dirty="0"/>
          </a:p>
        </p:txBody>
      </p:sp>
      <p:pic>
        <p:nvPicPr>
          <p:cNvPr id="156" name="Google Shape;156;p18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 descr="preencoded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076664" y="5799475"/>
            <a:ext cx="324088" cy="40517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1844635" y="5326618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Objective</a:t>
            </a:r>
            <a:endParaRPr sz="2200" b="0" i="0" u="none" strike="noStrike" cap="none"/>
          </a:p>
        </p:txBody>
      </p:sp>
      <p:sp>
        <p:nvSpPr>
          <p:cNvPr id="159" name="Google Shape;159;p18"/>
          <p:cNvSpPr/>
          <p:nvPr/>
        </p:nvSpPr>
        <p:spPr>
          <a:xfrm>
            <a:off x="758309" y="5812750"/>
            <a:ext cx="3937040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Create audio craving and brand association through repetition</a:t>
            </a:r>
            <a:endParaRPr sz="1700" b="0" i="0" u="none" strike="noStrike" cap="none"/>
          </a:p>
        </p:txBody>
      </p:sp>
      <p:pic>
        <p:nvPicPr>
          <p:cNvPr id="160" name="Google Shape;160;p18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8" descr="preencoded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838646" y="5408831"/>
            <a:ext cx="324088" cy="405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dvertising MP3">
            <a:hlinkClick r:id="" action="ppaction://media"/>
            <a:extLst>
              <a:ext uri="{FF2B5EF4-FFF2-40B4-BE49-F238E27FC236}">
                <a16:creationId xmlns:a16="http://schemas.microsoft.com/office/drawing/2014/main" id="{F7EF922B-F886-7D1A-9D45-E0CBA758A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71458" y="444410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>
            <a:off x="758309" y="1246942"/>
            <a:ext cx="7958257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Social &amp; Radio Budget</a:t>
            </a:r>
            <a:endParaRPr sz="4450" b="0" i="0" u="none" strike="noStrike" cap="none" dirty="0"/>
          </a:p>
        </p:txBody>
      </p:sp>
      <p:sp>
        <p:nvSpPr>
          <p:cNvPr id="146" name="Google Shape;146;p18"/>
          <p:cNvSpPr/>
          <p:nvPr/>
        </p:nvSpPr>
        <p:spPr>
          <a:xfrm>
            <a:off x="1844635" y="2869287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Instagram</a:t>
            </a:r>
            <a:endParaRPr sz="2200" b="0" i="0" u="none" strike="noStrike" cap="none"/>
          </a:p>
        </p:txBody>
      </p:sp>
      <p:sp>
        <p:nvSpPr>
          <p:cNvPr id="147" name="Google Shape;147;p18"/>
          <p:cNvSpPr/>
          <p:nvPr/>
        </p:nvSpPr>
        <p:spPr>
          <a:xfrm>
            <a:off x="758309" y="3355419"/>
            <a:ext cx="3937040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Possible Food Influencers:</a:t>
            </a:r>
          </a:p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Hamza Bhatti (@hamzathebhatti)</a:t>
            </a:r>
          </a:p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i="0" u="none" strike="noStrike" cap="none" dirty="0">
                <a:solidFill>
                  <a:srgbClr val="FFE5E5"/>
                </a:solidFill>
                <a:latin typeface="DM Sans"/>
                <a:sym typeface="DM Sans"/>
              </a:rPr>
              <a:t>440K Followers on Insta: 70K per post</a:t>
            </a:r>
          </a:p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Mahnoor Saad (@thefoodiefreakfromislamabad)</a:t>
            </a:r>
          </a:p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i="0" u="none" strike="noStrike" cap="none" dirty="0">
                <a:solidFill>
                  <a:srgbClr val="FFE5E5"/>
                </a:solidFill>
                <a:latin typeface="DM Sans"/>
                <a:sym typeface="DM Sans"/>
              </a:rPr>
              <a:t>5</a:t>
            </a: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10K Followers on Insta: 90K per post</a:t>
            </a:r>
          </a:p>
          <a:p>
            <a:pPr marL="0" marR="0" lvl="0" indent="0" algn="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endParaRPr lang="en-US" sz="1700" b="1" dirty="0">
              <a:solidFill>
                <a:srgbClr val="FFE5E5"/>
              </a:solidFill>
              <a:latin typeface="DM Sans"/>
              <a:sym typeface="DM Sans"/>
            </a:endParaRPr>
          </a:p>
        </p:txBody>
      </p:sp>
      <p:pic>
        <p:nvPicPr>
          <p:cNvPr id="148" name="Google Shape;148;p1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29290" y="3170813"/>
            <a:ext cx="324088" cy="40517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/>
          <p:nvPr/>
        </p:nvSpPr>
        <p:spPr>
          <a:xfrm>
            <a:off x="9934932" y="2869287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Radio</a:t>
            </a:r>
            <a:endParaRPr sz="2200" b="0" i="0" u="none" strike="noStrike" cap="none"/>
          </a:p>
        </p:txBody>
      </p:sp>
      <p:pic>
        <p:nvPicPr>
          <p:cNvPr id="152" name="Google Shape;152;p1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67308" y="3561457"/>
            <a:ext cx="324088" cy="40517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9934930" y="3355419"/>
            <a:ext cx="3937159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Estimated cost for 20 second radio ad: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FM 91: 15,000 PKR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City FM89: 18,000 PKR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1" dirty="0">
                <a:solidFill>
                  <a:srgbClr val="FFE5E5"/>
                </a:solidFill>
                <a:latin typeface="DM Sans"/>
                <a:sym typeface="DM Sans"/>
              </a:rPr>
              <a:t>FM100: 12,000 PKR</a:t>
            </a:r>
          </a:p>
        </p:txBody>
      </p:sp>
      <p:pic>
        <p:nvPicPr>
          <p:cNvPr id="156" name="Google Shape;156;p18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 descr="preencoded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076664" y="5799475"/>
            <a:ext cx="324088" cy="405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8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020270" y="2392918"/>
            <a:ext cx="4589740" cy="458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8" descr="preencoded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838646" y="5408831"/>
            <a:ext cx="324088" cy="405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dvertising MP3">
            <a:hlinkClick r:id="" action="ppaction://media"/>
            <a:extLst>
              <a:ext uri="{FF2B5EF4-FFF2-40B4-BE49-F238E27FC236}">
                <a16:creationId xmlns:a16="http://schemas.microsoft.com/office/drawing/2014/main" id="{F7EF922B-F886-7D1A-9D45-E0CBA758A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71458" y="44441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9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/>
          <p:nvPr/>
        </p:nvSpPr>
        <p:spPr>
          <a:xfrm>
            <a:off x="758309" y="2709863"/>
            <a:ext cx="7627382" cy="213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Social Media: Instagram Campaign Post</a:t>
            </a:r>
            <a:endParaRPr sz="4450" b="0" i="0" u="none" strike="noStrike" cap="none"/>
          </a:p>
        </p:txBody>
      </p:sp>
      <p:sp>
        <p:nvSpPr>
          <p:cNvPr id="170" name="Google Shape;170;p19"/>
          <p:cNvSpPr/>
          <p:nvPr/>
        </p:nvSpPr>
        <p:spPr>
          <a:xfrm>
            <a:off x="758309" y="5172908"/>
            <a:ext cx="762738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None/>
            </a:pPr>
            <a:endParaRPr sz="1700" b="0" i="0" u="none" strike="noStrike" cap="none"/>
          </a:p>
        </p:txBody>
      </p:sp>
      <p:pic>
        <p:nvPicPr>
          <p:cNvPr id="3" name="Picture 2" descr="A screenshot of a advertisement&#10;&#10;AI-generated content may be incorrect.">
            <a:extLst>
              <a:ext uri="{FF2B5EF4-FFF2-40B4-BE49-F238E27FC236}">
                <a16:creationId xmlns:a16="http://schemas.microsoft.com/office/drawing/2014/main" id="{2BB87B36-EDEF-6375-481D-A2ACF8DD0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02429A0E-260D-07EA-FC55-E3106322E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9" descr="preencoded.png">
            <a:extLst>
              <a:ext uri="{FF2B5EF4-FFF2-40B4-BE49-F238E27FC236}">
                <a16:creationId xmlns:a16="http://schemas.microsoft.com/office/drawing/2014/main" id="{5DD33E76-F431-4EE3-0932-D3DDED14E6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>
            <a:extLst>
              <a:ext uri="{FF2B5EF4-FFF2-40B4-BE49-F238E27FC236}">
                <a16:creationId xmlns:a16="http://schemas.microsoft.com/office/drawing/2014/main" id="{7A0AEE9C-78FD-8765-5EAB-C0080B932024}"/>
              </a:ext>
            </a:extLst>
          </p:cNvPr>
          <p:cNvSpPr/>
          <p:nvPr/>
        </p:nvSpPr>
        <p:spPr>
          <a:xfrm>
            <a:off x="758309" y="404693"/>
            <a:ext cx="7627382" cy="573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0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Product Positioning Approaches</a:t>
            </a:r>
            <a:endParaRPr sz="4400" b="0" i="0" u="none" strike="noStrike" cap="none" dirty="0"/>
          </a:p>
        </p:txBody>
      </p:sp>
      <p:sp>
        <p:nvSpPr>
          <p:cNvPr id="170" name="Google Shape;170;p19">
            <a:extLst>
              <a:ext uri="{FF2B5EF4-FFF2-40B4-BE49-F238E27FC236}">
                <a16:creationId xmlns:a16="http://schemas.microsoft.com/office/drawing/2014/main" id="{AD14224D-DD45-37C6-098B-93C620B98DFE}"/>
              </a:ext>
            </a:extLst>
          </p:cNvPr>
          <p:cNvSpPr/>
          <p:nvPr/>
        </p:nvSpPr>
        <p:spPr>
          <a:xfrm>
            <a:off x="758309" y="5172908"/>
            <a:ext cx="762738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None/>
            </a:pPr>
            <a:endParaRPr sz="1700" b="0" i="0" u="none" strike="noStrike" cap="none" dirty="0"/>
          </a:p>
        </p:txBody>
      </p:sp>
      <p:pic>
        <p:nvPicPr>
          <p:cNvPr id="2" name="Google Shape;131;p17" descr="preencoded.png">
            <a:extLst>
              <a:ext uri="{FF2B5EF4-FFF2-40B4-BE49-F238E27FC236}">
                <a16:creationId xmlns:a16="http://schemas.microsoft.com/office/drawing/2014/main" id="{02F0B9A1-DE03-705D-936E-E4E81FA32F1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8309" y="2736414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32;p17">
            <a:extLst>
              <a:ext uri="{FF2B5EF4-FFF2-40B4-BE49-F238E27FC236}">
                <a16:creationId xmlns:a16="http://schemas.microsoft.com/office/drawing/2014/main" id="{6A68B1C2-12EF-A996-2A63-AB508F892AA9}"/>
              </a:ext>
            </a:extLst>
          </p:cNvPr>
          <p:cNvSpPr/>
          <p:nvPr/>
        </p:nvSpPr>
        <p:spPr>
          <a:xfrm>
            <a:off x="2166461" y="2900243"/>
            <a:ext cx="491482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Use/Application Approach</a:t>
            </a:r>
            <a:endParaRPr sz="2200" b="0" i="0" u="none" strike="noStrike" cap="none" dirty="0"/>
          </a:p>
        </p:txBody>
      </p:sp>
      <p:sp>
        <p:nvSpPr>
          <p:cNvPr id="4" name="Google Shape;133;p17">
            <a:extLst>
              <a:ext uri="{FF2B5EF4-FFF2-40B4-BE49-F238E27FC236}">
                <a16:creationId xmlns:a16="http://schemas.microsoft.com/office/drawing/2014/main" id="{6F575EB9-57CD-3559-8C06-119379D9CDD4}"/>
              </a:ext>
            </a:extLst>
          </p:cNvPr>
          <p:cNvSpPr/>
          <p:nvPr/>
        </p:nvSpPr>
        <p:spPr>
          <a:xfrm>
            <a:off x="2166461" y="3386376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Positionin</a:t>
            </a:r>
            <a:r>
              <a:rPr lang="en-US" sz="1700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 the snack as the ideal snack for social gatherings.</a:t>
            </a:r>
            <a:endParaRPr lang="en-US" sz="1700" b="0" i="0" u="none" strike="noStrike" cap="none" dirty="0"/>
          </a:p>
        </p:txBody>
      </p:sp>
      <p:pic>
        <p:nvPicPr>
          <p:cNvPr id="5" name="Google Shape;134;p17" descr="preencoded.png">
            <a:extLst>
              <a:ext uri="{FF2B5EF4-FFF2-40B4-BE49-F238E27FC236}">
                <a16:creationId xmlns:a16="http://schemas.microsoft.com/office/drawing/2014/main" id="{E8FB9B58-4DCC-73E5-53C5-2D036D27A82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8309" y="3983593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5;p17">
            <a:extLst>
              <a:ext uri="{FF2B5EF4-FFF2-40B4-BE49-F238E27FC236}">
                <a16:creationId xmlns:a16="http://schemas.microsoft.com/office/drawing/2014/main" id="{D9ED2613-317E-CA6E-9065-96AF9E03A778}"/>
              </a:ext>
            </a:extLst>
          </p:cNvPr>
          <p:cNvSpPr/>
          <p:nvPr/>
        </p:nvSpPr>
        <p:spPr>
          <a:xfrm>
            <a:off x="2166461" y="4200168"/>
            <a:ext cx="4330032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Product User Approach 	</a:t>
            </a:r>
            <a:endParaRPr sz="2200" b="0" i="0" u="none" strike="noStrike" cap="none" dirty="0"/>
          </a:p>
        </p:txBody>
      </p:sp>
      <p:sp>
        <p:nvSpPr>
          <p:cNvPr id="7" name="Google Shape;136;p17">
            <a:extLst>
              <a:ext uri="{FF2B5EF4-FFF2-40B4-BE49-F238E27FC236}">
                <a16:creationId xmlns:a16="http://schemas.microsoft.com/office/drawing/2014/main" id="{B2D51052-97DE-F70B-7A4D-D3198896F270}"/>
              </a:ext>
            </a:extLst>
          </p:cNvPr>
          <p:cNvSpPr/>
          <p:nvPr/>
        </p:nvSpPr>
        <p:spPr>
          <a:xfrm>
            <a:off x="2166461" y="4686300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Associate </a:t>
            </a:r>
            <a:r>
              <a:rPr lang="en-US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FireMaize</a:t>
            </a:r>
            <a:r>
              <a:rPr lang="en-US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with young, adventurous teenagers who seek boldness.</a:t>
            </a:r>
            <a:endParaRPr b="0" i="0" u="none" strike="noStrike" cap="none" dirty="0"/>
          </a:p>
        </p:txBody>
      </p:sp>
      <p:pic>
        <p:nvPicPr>
          <p:cNvPr id="8" name="Google Shape;137;p17" descr="preencoded.png">
            <a:extLst>
              <a:ext uri="{FF2B5EF4-FFF2-40B4-BE49-F238E27FC236}">
                <a16:creationId xmlns:a16="http://schemas.microsoft.com/office/drawing/2014/main" id="{5802A5FD-66FA-B913-10E7-450FE96E99F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8309" y="5283518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38;p17">
            <a:extLst>
              <a:ext uri="{FF2B5EF4-FFF2-40B4-BE49-F238E27FC236}">
                <a16:creationId xmlns:a16="http://schemas.microsoft.com/office/drawing/2014/main" id="{60E58609-7998-2FC7-57AA-CEF243E1F7B2}"/>
              </a:ext>
            </a:extLst>
          </p:cNvPr>
          <p:cNvSpPr/>
          <p:nvPr/>
        </p:nvSpPr>
        <p:spPr>
          <a:xfrm>
            <a:off x="2166461" y="5500092"/>
            <a:ext cx="5148739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Attribute-based Positioning</a:t>
            </a:r>
            <a:endParaRPr sz="2200" b="0" i="0" u="none" strike="noStrike" cap="none" dirty="0"/>
          </a:p>
        </p:txBody>
      </p:sp>
      <p:sp>
        <p:nvSpPr>
          <p:cNvPr id="10" name="Google Shape;139;p17">
            <a:extLst>
              <a:ext uri="{FF2B5EF4-FFF2-40B4-BE49-F238E27FC236}">
                <a16:creationId xmlns:a16="http://schemas.microsoft.com/office/drawing/2014/main" id="{E543F435-B0D5-91AD-85AA-C2E2FC481BC6}"/>
              </a:ext>
            </a:extLst>
          </p:cNvPr>
          <p:cNvSpPr/>
          <p:nvPr/>
        </p:nvSpPr>
        <p:spPr>
          <a:xfrm>
            <a:off x="2166461" y="5986224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Emphasize the chips unique attributes, like the Peri </a:t>
            </a:r>
            <a:r>
              <a:rPr lang="en-US" sz="170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Peri</a:t>
            </a: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flavor and satisfying crunch.</a:t>
            </a:r>
            <a:endParaRPr sz="1700" b="0" i="0" u="none" strike="noStrike" cap="none" dirty="0"/>
          </a:p>
        </p:txBody>
      </p:sp>
      <p:pic>
        <p:nvPicPr>
          <p:cNvPr id="12" name="Picture 11" descr="A screenshot of a advertisement&#10;&#10;AI-generated content may be incorrect.">
            <a:extLst>
              <a:ext uri="{FF2B5EF4-FFF2-40B4-BE49-F238E27FC236}">
                <a16:creationId xmlns:a16="http://schemas.microsoft.com/office/drawing/2014/main" id="{C3FD4ACC-7D3C-F7E8-5CC5-FB39713ABC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3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450DC3DA-7FB9-D286-369C-4F81FCCB3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9" descr="preencoded.png">
            <a:extLst>
              <a:ext uri="{FF2B5EF4-FFF2-40B4-BE49-F238E27FC236}">
                <a16:creationId xmlns:a16="http://schemas.microsoft.com/office/drawing/2014/main" id="{FE5772B6-E1C8-089B-F64B-3E0F1DC96D2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>
            <a:extLst>
              <a:ext uri="{FF2B5EF4-FFF2-40B4-BE49-F238E27FC236}">
                <a16:creationId xmlns:a16="http://schemas.microsoft.com/office/drawing/2014/main" id="{8780458D-583E-32F7-CF48-577CD643B052}"/>
              </a:ext>
            </a:extLst>
          </p:cNvPr>
          <p:cNvSpPr/>
          <p:nvPr/>
        </p:nvSpPr>
        <p:spPr>
          <a:xfrm>
            <a:off x="758309" y="404693"/>
            <a:ext cx="7627382" cy="573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0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Communications Schedule: Pulsating</a:t>
            </a:r>
            <a:endParaRPr sz="4400" b="0" i="0" u="none" strike="noStrike" cap="none" dirty="0"/>
          </a:p>
        </p:txBody>
      </p:sp>
      <p:sp>
        <p:nvSpPr>
          <p:cNvPr id="170" name="Google Shape;170;p19">
            <a:extLst>
              <a:ext uri="{FF2B5EF4-FFF2-40B4-BE49-F238E27FC236}">
                <a16:creationId xmlns:a16="http://schemas.microsoft.com/office/drawing/2014/main" id="{4B174FB9-4ED7-78C4-5F0B-FAC72291DF76}"/>
              </a:ext>
            </a:extLst>
          </p:cNvPr>
          <p:cNvSpPr/>
          <p:nvPr/>
        </p:nvSpPr>
        <p:spPr>
          <a:xfrm>
            <a:off x="758309" y="5172908"/>
            <a:ext cx="762738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None/>
            </a:pPr>
            <a:endParaRPr sz="1700" b="0" i="0" u="none" strike="noStrike" cap="none" dirty="0"/>
          </a:p>
        </p:txBody>
      </p:sp>
      <p:sp>
        <p:nvSpPr>
          <p:cNvPr id="11" name="Google Shape;115;p16">
            <a:extLst>
              <a:ext uri="{FF2B5EF4-FFF2-40B4-BE49-F238E27FC236}">
                <a16:creationId xmlns:a16="http://schemas.microsoft.com/office/drawing/2014/main" id="{C459F8F1-674E-A8D1-23DF-A593C9505E56}"/>
              </a:ext>
            </a:extLst>
          </p:cNvPr>
          <p:cNvSpPr/>
          <p:nvPr/>
        </p:nvSpPr>
        <p:spPr>
          <a:xfrm>
            <a:off x="758053" y="2716632"/>
            <a:ext cx="3705463" cy="1974652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18;p16">
            <a:extLst>
              <a:ext uri="{FF2B5EF4-FFF2-40B4-BE49-F238E27FC236}">
                <a16:creationId xmlns:a16="http://schemas.microsoft.com/office/drawing/2014/main" id="{B0CA82F6-523C-703B-DED7-04D55889EDAB}"/>
              </a:ext>
            </a:extLst>
          </p:cNvPr>
          <p:cNvSpPr/>
          <p:nvPr/>
        </p:nvSpPr>
        <p:spPr>
          <a:xfrm>
            <a:off x="4680091" y="2716632"/>
            <a:ext cx="3705600" cy="1974600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1;p16">
            <a:extLst>
              <a:ext uri="{FF2B5EF4-FFF2-40B4-BE49-F238E27FC236}">
                <a16:creationId xmlns:a16="http://schemas.microsoft.com/office/drawing/2014/main" id="{D4D61218-351D-256F-3A6D-0FD6AD4D176C}"/>
              </a:ext>
            </a:extLst>
          </p:cNvPr>
          <p:cNvSpPr/>
          <p:nvPr/>
        </p:nvSpPr>
        <p:spPr>
          <a:xfrm>
            <a:off x="758053" y="4907858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16;p16">
            <a:extLst>
              <a:ext uri="{FF2B5EF4-FFF2-40B4-BE49-F238E27FC236}">
                <a16:creationId xmlns:a16="http://schemas.microsoft.com/office/drawing/2014/main" id="{CB03F91D-1211-F56B-9685-E9A28E83EDDB}"/>
              </a:ext>
            </a:extLst>
          </p:cNvPr>
          <p:cNvSpPr/>
          <p:nvPr/>
        </p:nvSpPr>
        <p:spPr>
          <a:xfrm>
            <a:off x="1185484" y="2943026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b="0" i="0" u="none" strike="noStrike" cap="none" dirty="0" err="1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FireMaize</a:t>
            </a:r>
            <a:r>
              <a:rPr lang="en-US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is a snack that appeals to consumers throughout the year, with potential sales surges during specific events like festivals or holidays.</a:t>
            </a:r>
            <a:endParaRPr lang="en-US" b="0" i="0" u="none" strike="noStrike" cap="none" dirty="0"/>
          </a:p>
        </p:txBody>
      </p:sp>
      <p:sp>
        <p:nvSpPr>
          <p:cNvPr id="15" name="Google Shape;116;p16">
            <a:extLst>
              <a:ext uri="{FF2B5EF4-FFF2-40B4-BE49-F238E27FC236}">
                <a16:creationId xmlns:a16="http://schemas.microsoft.com/office/drawing/2014/main" id="{5C46601A-8F16-30E5-9082-C6C587D89A8C}"/>
              </a:ext>
            </a:extLst>
          </p:cNvPr>
          <p:cNvSpPr/>
          <p:nvPr/>
        </p:nvSpPr>
        <p:spPr>
          <a:xfrm>
            <a:off x="5221825" y="2764976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1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The primary audience (18–34-year-old urban dwellers) is highly active on social media platforms. A pulsing schedule enables continuous interaction, with intensified campaigns during periods of heightened online activity.</a:t>
            </a:r>
            <a:endParaRPr sz="1200" b="0" i="0" u="none" strike="noStrike" cap="none" dirty="0"/>
          </a:p>
        </p:txBody>
      </p:sp>
      <p:sp>
        <p:nvSpPr>
          <p:cNvPr id="16" name="Google Shape;116;p16">
            <a:extLst>
              <a:ext uri="{FF2B5EF4-FFF2-40B4-BE49-F238E27FC236}">
                <a16:creationId xmlns:a16="http://schemas.microsoft.com/office/drawing/2014/main" id="{E1741AD0-3046-5E05-4966-BECE8F35DF7F}"/>
              </a:ext>
            </a:extLst>
          </p:cNvPr>
          <p:cNvSpPr/>
          <p:nvPr/>
        </p:nvSpPr>
        <p:spPr>
          <a:xfrm>
            <a:off x="968790" y="4990163"/>
            <a:ext cx="7239545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16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By maintaining a baseline advertising presence and intensifying efforts strategically, pulsing ensures optimal use of the advertising budget, focusing resources when they are most impactful.</a:t>
            </a:r>
            <a:endParaRPr sz="1600" b="0" i="0" u="none" strike="noStrike" cap="none" dirty="0"/>
          </a:p>
        </p:txBody>
      </p:sp>
      <p:pic>
        <p:nvPicPr>
          <p:cNvPr id="3" name="Picture 2" descr="A screenshot of a advertisement&#10;&#10;AI-generated content may be incorrect.">
            <a:extLst>
              <a:ext uri="{FF2B5EF4-FFF2-40B4-BE49-F238E27FC236}">
                <a16:creationId xmlns:a16="http://schemas.microsoft.com/office/drawing/2014/main" id="{36841454-4E65-7EDB-DB22-39E574D19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744" y="90311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50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/>
          <p:nvPr/>
        </p:nvSpPr>
        <p:spPr>
          <a:xfrm>
            <a:off x="758309" y="485418"/>
            <a:ext cx="10260211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Let's Ignite A Spicy Movement</a:t>
            </a:r>
            <a:endParaRPr sz="4450" b="0" i="0" u="none" strike="noStrike" cap="none" dirty="0"/>
          </a:p>
        </p:txBody>
      </p:sp>
      <p:sp>
        <p:nvSpPr>
          <p:cNvPr id="177" name="Google Shape;177;p20"/>
          <p:cNvSpPr/>
          <p:nvPr/>
        </p:nvSpPr>
        <p:spPr>
          <a:xfrm>
            <a:off x="758309" y="2680573"/>
            <a:ext cx="2185511" cy="1265992"/>
          </a:xfrm>
          <a:prstGeom prst="roundRect">
            <a:avLst>
              <a:gd name="adj" fmla="val 718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8665" y="3123128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0"/>
          <p:cNvSpPr/>
          <p:nvPr/>
        </p:nvSpPr>
        <p:spPr>
          <a:xfrm>
            <a:off x="3121860" y="2649042"/>
            <a:ext cx="3132058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Create Awareness</a:t>
            </a:r>
            <a:endParaRPr sz="2200" b="0" i="0" u="none" strike="noStrike" cap="none" dirty="0"/>
          </a:p>
        </p:txBody>
      </p:sp>
      <p:sp>
        <p:nvSpPr>
          <p:cNvPr id="180" name="Google Shape;180;p20"/>
          <p:cNvSpPr/>
          <p:nvPr/>
        </p:nvSpPr>
        <p:spPr>
          <a:xfrm>
            <a:off x="3121859" y="3078481"/>
            <a:ext cx="4532007" cy="469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Introduce </a:t>
            </a:r>
            <a:r>
              <a:rPr lang="en-US" sz="170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FireMaize</a:t>
            </a: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to urban Pakistan</a:t>
            </a:r>
            <a:endParaRPr sz="1700" b="0" i="0" u="none" strike="noStrike" cap="none" dirty="0"/>
          </a:p>
        </p:txBody>
      </p:sp>
      <p:sp>
        <p:nvSpPr>
          <p:cNvPr id="181" name="Google Shape;181;p20"/>
          <p:cNvSpPr/>
          <p:nvPr/>
        </p:nvSpPr>
        <p:spPr>
          <a:xfrm>
            <a:off x="3052048" y="3931325"/>
            <a:ext cx="1071181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758309" y="4054793"/>
            <a:ext cx="4371142" cy="1265992"/>
          </a:xfrm>
          <a:prstGeom prst="roundRect">
            <a:avLst>
              <a:gd name="adj" fmla="val 718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" name="Google Shape;183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91539" y="4497348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5357854" y="4046295"/>
            <a:ext cx="3059668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Build Engagement</a:t>
            </a:r>
            <a:endParaRPr sz="2200" b="0" i="0" u="none" strike="noStrike" cap="none" dirty="0"/>
          </a:p>
        </p:txBody>
      </p:sp>
      <p:sp>
        <p:nvSpPr>
          <p:cNvPr id="185" name="Google Shape;185;p20"/>
          <p:cNvSpPr/>
          <p:nvPr/>
        </p:nvSpPr>
        <p:spPr>
          <a:xfrm>
            <a:off x="5357854" y="4415668"/>
            <a:ext cx="3719989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Drive participation in #FireMaizeVibe</a:t>
            </a:r>
            <a:endParaRPr sz="1700" b="0" i="0" u="none" strike="noStrike" cap="none" dirty="0"/>
          </a:p>
        </p:txBody>
      </p:sp>
      <p:sp>
        <p:nvSpPr>
          <p:cNvPr id="186" name="Google Shape;186;p20"/>
          <p:cNvSpPr/>
          <p:nvPr/>
        </p:nvSpPr>
        <p:spPr>
          <a:xfrm>
            <a:off x="5237678" y="5305544"/>
            <a:ext cx="852618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758309" y="5429012"/>
            <a:ext cx="6556891" cy="1265992"/>
          </a:xfrm>
          <a:prstGeom prst="roundRect">
            <a:avLst>
              <a:gd name="adj" fmla="val 718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" name="Google Shape;188;p20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84414" y="5871567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/>
          <p:nvPr/>
        </p:nvSpPr>
        <p:spPr>
          <a:xfrm>
            <a:off x="7531775" y="5645587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Boost Sales</a:t>
            </a:r>
            <a:endParaRPr sz="2200" b="0" i="0" u="none" strike="noStrike" cap="none" dirty="0"/>
          </a:p>
        </p:txBody>
      </p:sp>
      <p:sp>
        <p:nvSpPr>
          <p:cNvPr id="190" name="Google Shape;190;p20"/>
          <p:cNvSpPr/>
          <p:nvPr/>
        </p:nvSpPr>
        <p:spPr>
          <a:xfrm>
            <a:off x="7531775" y="6131719"/>
            <a:ext cx="3402687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Convert buzz to 20% sales growth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/>
          <p:nvPr/>
        </p:nvSpPr>
        <p:spPr>
          <a:xfrm>
            <a:off x="6201013" y="563285"/>
            <a:ext cx="5373172" cy="67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200"/>
              <a:buFont typeface="Dela Gothic One"/>
              <a:buNone/>
            </a:pPr>
            <a:r>
              <a:rPr lang="en-US" sz="420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Meet The Team</a:t>
            </a:r>
            <a:endParaRPr sz="4200" b="0" i="0" u="none" strike="noStrike" cap="none"/>
          </a:p>
        </p:txBody>
      </p:sp>
      <p:pic>
        <p:nvPicPr>
          <p:cNvPr id="66" name="Google Shape;66;p1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01013" y="1541145"/>
            <a:ext cx="1020842" cy="122503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7528084" y="1745218"/>
            <a:ext cx="2686526" cy="33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00"/>
              <a:buFont typeface="Dela Gothic One"/>
              <a:buNone/>
            </a:pPr>
            <a:r>
              <a:rPr lang="en-US" sz="21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Azaan Nabi</a:t>
            </a:r>
            <a:endParaRPr sz="2100" b="0" i="0" u="none" strike="noStrike" cap="none"/>
          </a:p>
        </p:txBody>
      </p:sp>
      <p:pic>
        <p:nvPicPr>
          <p:cNvPr id="68" name="Google Shape;68;p13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01013" y="2766179"/>
            <a:ext cx="1020842" cy="122503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/>
          <p:nvPr/>
        </p:nvSpPr>
        <p:spPr>
          <a:xfrm>
            <a:off x="7528084" y="2970252"/>
            <a:ext cx="2686526" cy="33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00"/>
              <a:buFont typeface="Dela Gothic One"/>
              <a:buNone/>
            </a:pPr>
            <a:r>
              <a:rPr lang="en-US" sz="21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Aahil Ashiq</a:t>
            </a:r>
            <a:endParaRPr sz="2100" b="0" i="0" u="none" strike="noStrike" cap="none"/>
          </a:p>
        </p:txBody>
      </p:sp>
      <p:pic>
        <p:nvPicPr>
          <p:cNvPr id="70" name="Google Shape;70;p13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01013" y="3991213"/>
            <a:ext cx="1020842" cy="122503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/>
          <p:nvPr/>
        </p:nvSpPr>
        <p:spPr>
          <a:xfrm>
            <a:off x="7528084" y="4195286"/>
            <a:ext cx="2686526" cy="33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00"/>
              <a:buFont typeface="Dela Gothic One"/>
              <a:buNone/>
            </a:pPr>
            <a:r>
              <a:rPr lang="en-US" sz="21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Khuzaima Ahsan</a:t>
            </a:r>
            <a:endParaRPr sz="2100" b="0" i="0" u="none" strike="noStrike" cap="none"/>
          </a:p>
        </p:txBody>
      </p:sp>
      <p:pic>
        <p:nvPicPr>
          <p:cNvPr id="72" name="Google Shape;72;p13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01013" y="5216247"/>
            <a:ext cx="1020842" cy="122503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/>
          <p:nvPr/>
        </p:nvSpPr>
        <p:spPr>
          <a:xfrm>
            <a:off x="7528084" y="5420320"/>
            <a:ext cx="2686526" cy="33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00"/>
              <a:buFont typeface="Dela Gothic One"/>
              <a:buNone/>
            </a:pPr>
            <a:r>
              <a:rPr lang="en-US" sz="21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Bilal Ali</a:t>
            </a:r>
            <a:endParaRPr sz="2100" b="0" i="0" u="none" strike="noStrike" cap="none"/>
          </a:p>
        </p:txBody>
      </p:sp>
      <p:sp>
        <p:nvSpPr>
          <p:cNvPr id="74" name="Google Shape;74;p13"/>
          <p:cNvSpPr/>
          <p:nvPr/>
        </p:nvSpPr>
        <p:spPr>
          <a:xfrm>
            <a:off x="7528084" y="5878473"/>
            <a:ext cx="6387703" cy="326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endParaRPr sz="1600" b="0" i="0" u="none" strike="noStrike" cap="none"/>
          </a:p>
        </p:txBody>
      </p:sp>
      <p:pic>
        <p:nvPicPr>
          <p:cNvPr id="75" name="Google Shape;75;p13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201013" y="6441281"/>
            <a:ext cx="1020842" cy="122503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7528084" y="6645354"/>
            <a:ext cx="2686526" cy="33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00"/>
              <a:buFont typeface="Dela Gothic One"/>
              <a:buNone/>
            </a:pPr>
            <a:r>
              <a:rPr lang="en-US" sz="21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Ehaab Tariq</a:t>
            </a:r>
            <a:endParaRPr sz="2100" b="0" i="0" u="none" strike="noStrike" cap="non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/>
          <p:nvPr/>
        </p:nvSpPr>
        <p:spPr>
          <a:xfrm>
            <a:off x="758309" y="2757130"/>
            <a:ext cx="6826687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Our Client &amp; Product</a:t>
            </a:r>
            <a:endParaRPr sz="4450" b="0" i="0" u="none" strike="noStrike" cap="none"/>
          </a:p>
        </p:txBody>
      </p:sp>
      <p:sp>
        <p:nvSpPr>
          <p:cNvPr id="83" name="Google Shape;83;p14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FireMaize</a:t>
            </a:r>
            <a:endParaRPr sz="2200" b="0" i="0" u="none" strike="noStrike" cap="none"/>
          </a:p>
        </p:txBody>
      </p:sp>
      <p:sp>
        <p:nvSpPr>
          <p:cNvPr id="84" name="Google Shape;84;p14"/>
          <p:cNvSpPr/>
          <p:nvPr/>
        </p:nvSpPr>
        <p:spPr>
          <a:xfrm>
            <a:off x="758309" y="4584144"/>
            <a:ext cx="9021008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Hot Peri-Peri Potato Chips with intense flavor, bold crunch, and fiery attitude.</a:t>
            </a:r>
            <a:endParaRPr sz="1700" b="0" i="0" u="none" strike="noStrike" cap="none"/>
          </a:p>
        </p:txBody>
      </p:sp>
      <p:sp>
        <p:nvSpPr>
          <p:cNvPr id="85" name="Google Shape;85;p14"/>
          <p:cNvSpPr/>
          <p:nvPr/>
        </p:nvSpPr>
        <p:spPr>
          <a:xfrm>
            <a:off x="10315575" y="4011335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Launch Market</a:t>
            </a:r>
            <a:endParaRPr sz="2200" b="0" i="0" u="none" strike="noStrike" cap="none"/>
          </a:p>
        </p:txBody>
      </p:sp>
      <p:sp>
        <p:nvSpPr>
          <p:cNvPr id="86" name="Google Shape;86;p14"/>
          <p:cNvSpPr/>
          <p:nvPr/>
        </p:nvSpPr>
        <p:spPr>
          <a:xfrm>
            <a:off x="10315575" y="4584144"/>
            <a:ext cx="3564017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Urban Pakistan - specifically Karachi and Lahore.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758309" y="1588770"/>
            <a:ext cx="12355235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Campaign Objective &amp; Target Market</a:t>
            </a:r>
            <a:endParaRPr sz="4450" b="0" i="0" u="none" strike="noStrike" cap="none"/>
          </a:p>
        </p:txBody>
      </p:sp>
      <p:pic>
        <p:nvPicPr>
          <p:cNvPr id="93" name="Google Shape;93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4774" y="2734747"/>
            <a:ext cx="2163723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84176" y="3334703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/>
          <p:nvPr/>
        </p:nvSpPr>
        <p:spPr>
          <a:xfrm>
            <a:off x="5335072" y="2951321"/>
            <a:ext cx="306419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Primary Objective</a:t>
            </a:r>
            <a:endParaRPr sz="2200" b="0" i="0" u="none" strike="noStrike" cap="none"/>
          </a:p>
        </p:txBody>
      </p:sp>
      <p:sp>
        <p:nvSpPr>
          <p:cNvPr id="96" name="Google Shape;96;p15"/>
          <p:cNvSpPr/>
          <p:nvPr/>
        </p:nvSpPr>
        <p:spPr>
          <a:xfrm>
            <a:off x="5335072" y="3437453"/>
            <a:ext cx="6530863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Grow awareness by 50% &amp; boost sales 20% by August 2025</a:t>
            </a:r>
            <a:endParaRPr sz="1700" b="0" i="0" u="none" strike="noStrike" cap="none" dirty="0"/>
          </a:p>
        </p:txBody>
      </p:sp>
      <p:sp>
        <p:nvSpPr>
          <p:cNvPr id="97" name="Google Shape;97;p15"/>
          <p:cNvSpPr/>
          <p:nvPr/>
        </p:nvSpPr>
        <p:spPr>
          <a:xfrm>
            <a:off x="5172551" y="4012525"/>
            <a:ext cx="864548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p1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72972" y="4054793"/>
            <a:ext cx="4327446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84295" y="4497348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6416993" y="4271367"/>
            <a:ext cx="4000857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Primary Market (18-34)</a:t>
            </a:r>
            <a:endParaRPr sz="2200" b="0" i="0" u="none" strike="noStrike" cap="none"/>
          </a:p>
        </p:txBody>
      </p:sp>
      <p:sp>
        <p:nvSpPr>
          <p:cNvPr id="101" name="Google Shape;101;p15"/>
          <p:cNvSpPr/>
          <p:nvPr/>
        </p:nvSpPr>
        <p:spPr>
          <a:xfrm>
            <a:off x="6416993" y="4757499"/>
            <a:ext cx="469999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Spice lovers, social media natives, thrill seekers</a:t>
            </a:r>
            <a:endParaRPr sz="1700" b="0" i="0" u="none" strike="noStrike" cap="none"/>
          </a:p>
        </p:txBody>
      </p:sp>
      <p:sp>
        <p:nvSpPr>
          <p:cNvPr id="102" name="Google Shape;102;p15"/>
          <p:cNvSpPr/>
          <p:nvPr/>
        </p:nvSpPr>
        <p:spPr>
          <a:xfrm>
            <a:off x="6254472" y="5332571"/>
            <a:ext cx="7563564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" name="Google Shape;103;p15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1051" y="5374838"/>
            <a:ext cx="6491288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84295" y="5817394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7498913" y="5591413"/>
            <a:ext cx="4544139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Secondary Market (35-50)</a:t>
            </a:r>
            <a:endParaRPr sz="2200" b="0" i="0" u="none" strike="noStrike" cap="none"/>
          </a:p>
        </p:txBody>
      </p:sp>
      <p:sp>
        <p:nvSpPr>
          <p:cNvPr id="106" name="Google Shape;106;p15"/>
          <p:cNvSpPr/>
          <p:nvPr/>
        </p:nvSpPr>
        <p:spPr>
          <a:xfrm>
            <a:off x="7498913" y="6077545"/>
            <a:ext cx="5066348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Food lovers, family snackers, weekend entertainers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9F95370A-1CDD-640F-70F0-5499B83D9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>
            <a:extLst>
              <a:ext uri="{FF2B5EF4-FFF2-40B4-BE49-F238E27FC236}">
                <a16:creationId xmlns:a16="http://schemas.microsoft.com/office/drawing/2014/main" id="{862FE474-6647-242B-C102-FC404FB33DA8}"/>
              </a:ext>
            </a:extLst>
          </p:cNvPr>
          <p:cNvSpPr/>
          <p:nvPr/>
        </p:nvSpPr>
        <p:spPr>
          <a:xfrm>
            <a:off x="758309" y="1588770"/>
            <a:ext cx="12355235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0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Executional Framework</a:t>
            </a:r>
            <a:endParaRPr sz="4400" b="0" i="0" u="none" strike="noStrike" cap="none" dirty="0"/>
          </a:p>
        </p:txBody>
      </p:sp>
      <p:pic>
        <p:nvPicPr>
          <p:cNvPr id="93" name="Google Shape;93;p15" descr="preencoded.png">
            <a:extLst>
              <a:ext uri="{FF2B5EF4-FFF2-40B4-BE49-F238E27FC236}">
                <a16:creationId xmlns:a16="http://schemas.microsoft.com/office/drawing/2014/main" id="{60BEFF78-B7C6-473B-4946-295FF4E229F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4774" y="2734747"/>
            <a:ext cx="2163723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 descr="preencoded.png">
            <a:extLst>
              <a:ext uri="{FF2B5EF4-FFF2-40B4-BE49-F238E27FC236}">
                <a16:creationId xmlns:a16="http://schemas.microsoft.com/office/drawing/2014/main" id="{052F1353-4493-6DEF-8C25-1DB88A492AD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84176" y="3334703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>
            <a:extLst>
              <a:ext uri="{FF2B5EF4-FFF2-40B4-BE49-F238E27FC236}">
                <a16:creationId xmlns:a16="http://schemas.microsoft.com/office/drawing/2014/main" id="{52F0DE06-034A-843A-A8E0-7FBF9B7127F1}"/>
              </a:ext>
            </a:extLst>
          </p:cNvPr>
          <p:cNvSpPr/>
          <p:nvPr/>
        </p:nvSpPr>
        <p:spPr>
          <a:xfrm>
            <a:off x="5335072" y="2951321"/>
            <a:ext cx="417683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Message Strategy</a:t>
            </a:r>
            <a:endParaRPr sz="2200" b="0" i="0" u="none" strike="noStrike" cap="none" dirty="0"/>
          </a:p>
        </p:txBody>
      </p:sp>
      <p:sp>
        <p:nvSpPr>
          <p:cNvPr id="96" name="Google Shape;96;p15">
            <a:extLst>
              <a:ext uri="{FF2B5EF4-FFF2-40B4-BE49-F238E27FC236}">
                <a16:creationId xmlns:a16="http://schemas.microsoft.com/office/drawing/2014/main" id="{6A2880E4-F19B-32A4-3807-C0DE808240DD}"/>
              </a:ext>
            </a:extLst>
          </p:cNvPr>
          <p:cNvSpPr/>
          <p:nvPr/>
        </p:nvSpPr>
        <p:spPr>
          <a:xfrm>
            <a:off x="5335072" y="3437453"/>
            <a:ext cx="6530863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dirty="0">
                <a:solidFill>
                  <a:srgbClr val="FFE5E5"/>
                </a:solidFill>
                <a:latin typeface="DM Sans"/>
                <a:sym typeface="DM Sans"/>
              </a:rPr>
              <a:t>Transformative appeal centered on excitement and boldness</a:t>
            </a:r>
            <a:endParaRPr lang="en-US" sz="1700" b="0" i="0" u="none" strike="noStrike" cap="none" dirty="0"/>
          </a:p>
        </p:txBody>
      </p:sp>
      <p:sp>
        <p:nvSpPr>
          <p:cNvPr id="97" name="Google Shape;97;p15">
            <a:extLst>
              <a:ext uri="{FF2B5EF4-FFF2-40B4-BE49-F238E27FC236}">
                <a16:creationId xmlns:a16="http://schemas.microsoft.com/office/drawing/2014/main" id="{FB836E59-65D2-3C7B-A466-E0019D4414DB}"/>
              </a:ext>
            </a:extLst>
          </p:cNvPr>
          <p:cNvSpPr/>
          <p:nvPr/>
        </p:nvSpPr>
        <p:spPr>
          <a:xfrm>
            <a:off x="5172551" y="4012525"/>
            <a:ext cx="864548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p15" descr="preencoded.png">
            <a:extLst>
              <a:ext uri="{FF2B5EF4-FFF2-40B4-BE49-F238E27FC236}">
                <a16:creationId xmlns:a16="http://schemas.microsoft.com/office/drawing/2014/main" id="{16D54233-1B23-DF4F-6E58-C227F7582BD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72972" y="4054793"/>
            <a:ext cx="4327446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 descr="preencoded.png">
            <a:extLst>
              <a:ext uri="{FF2B5EF4-FFF2-40B4-BE49-F238E27FC236}">
                <a16:creationId xmlns:a16="http://schemas.microsoft.com/office/drawing/2014/main" id="{C51BB12C-B75A-4269-CAB7-8E1750545E5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84295" y="4497348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043CD132-7847-DD2D-D345-E51418F70D16}"/>
              </a:ext>
            </a:extLst>
          </p:cNvPr>
          <p:cNvSpPr/>
          <p:nvPr/>
        </p:nvSpPr>
        <p:spPr>
          <a:xfrm>
            <a:off x="6416993" y="4271367"/>
            <a:ext cx="4000857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</a:t>
            </a:r>
            <a:r>
              <a:rPr lang="en-US" sz="2200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reative Strategy</a:t>
            </a:r>
            <a:endParaRPr sz="2200" b="0" i="0" u="none" strike="noStrike" cap="none" dirty="0"/>
          </a:p>
        </p:txBody>
      </p:sp>
      <p:sp>
        <p:nvSpPr>
          <p:cNvPr id="101" name="Google Shape;101;p15">
            <a:extLst>
              <a:ext uri="{FF2B5EF4-FFF2-40B4-BE49-F238E27FC236}">
                <a16:creationId xmlns:a16="http://schemas.microsoft.com/office/drawing/2014/main" id="{FBE0FA1D-E58E-B48E-13F2-1C54B3B12C20}"/>
              </a:ext>
            </a:extLst>
          </p:cNvPr>
          <p:cNvSpPr/>
          <p:nvPr/>
        </p:nvSpPr>
        <p:spPr>
          <a:xfrm>
            <a:off x="6416992" y="4757499"/>
            <a:ext cx="6340435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dirty="0">
                <a:solidFill>
                  <a:srgbClr val="FFE5E5"/>
                </a:solidFill>
                <a:latin typeface="DM Sans"/>
                <a:sym typeface="DM Sans"/>
              </a:rPr>
              <a:t>Sensory overload with fiery visuals and an energetic sound</a:t>
            </a:r>
            <a:endParaRPr sz="1700" b="0" i="0" u="none" strike="noStrike" cap="none" dirty="0"/>
          </a:p>
        </p:txBody>
      </p:sp>
      <p:sp>
        <p:nvSpPr>
          <p:cNvPr id="102" name="Google Shape;102;p15">
            <a:extLst>
              <a:ext uri="{FF2B5EF4-FFF2-40B4-BE49-F238E27FC236}">
                <a16:creationId xmlns:a16="http://schemas.microsoft.com/office/drawing/2014/main" id="{317AE11F-9BF4-8EB3-A1A7-D0EE83004064}"/>
              </a:ext>
            </a:extLst>
          </p:cNvPr>
          <p:cNvSpPr/>
          <p:nvPr/>
        </p:nvSpPr>
        <p:spPr>
          <a:xfrm>
            <a:off x="6254472" y="5332571"/>
            <a:ext cx="7563564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" name="Google Shape;103;p15" descr="preencoded.png">
            <a:extLst>
              <a:ext uri="{FF2B5EF4-FFF2-40B4-BE49-F238E27FC236}">
                <a16:creationId xmlns:a16="http://schemas.microsoft.com/office/drawing/2014/main" id="{A5C33B2F-FA3E-41B6-617B-DBE5A834CF9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1051" y="5374838"/>
            <a:ext cx="6491288" cy="126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 descr="preencoded.png">
            <a:extLst>
              <a:ext uri="{FF2B5EF4-FFF2-40B4-BE49-F238E27FC236}">
                <a16:creationId xmlns:a16="http://schemas.microsoft.com/office/drawing/2014/main" id="{355A83D0-4C40-2CDA-CCFF-809C8E8C39EA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84295" y="5817394"/>
            <a:ext cx="304681" cy="38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>
            <a:extLst>
              <a:ext uri="{FF2B5EF4-FFF2-40B4-BE49-F238E27FC236}">
                <a16:creationId xmlns:a16="http://schemas.microsoft.com/office/drawing/2014/main" id="{1392E944-96C2-B8FC-D6B7-538F8EF84AE1}"/>
              </a:ext>
            </a:extLst>
          </p:cNvPr>
          <p:cNvSpPr/>
          <p:nvPr/>
        </p:nvSpPr>
        <p:spPr>
          <a:xfrm>
            <a:off x="7498913" y="5591413"/>
            <a:ext cx="4544139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Media Strategy</a:t>
            </a:r>
            <a:endParaRPr sz="2200" b="0" i="0" u="none" strike="noStrike" cap="none" dirty="0"/>
          </a:p>
        </p:txBody>
      </p:sp>
      <p:sp>
        <p:nvSpPr>
          <p:cNvPr id="106" name="Google Shape;106;p15">
            <a:extLst>
              <a:ext uri="{FF2B5EF4-FFF2-40B4-BE49-F238E27FC236}">
                <a16:creationId xmlns:a16="http://schemas.microsoft.com/office/drawing/2014/main" id="{F4089601-1930-6C51-C1EA-2A4A97193E8A}"/>
              </a:ext>
            </a:extLst>
          </p:cNvPr>
          <p:cNvSpPr/>
          <p:nvPr/>
        </p:nvSpPr>
        <p:spPr>
          <a:xfrm>
            <a:off x="7498913" y="6077545"/>
            <a:ext cx="6340436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Integrated across print, digital (Instagram), radio, and video for max reach and entertainment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endParaRPr sz="17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3369778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6800"/>
            <a:ext cx="6080751" cy="8172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/>
          <p:nvPr/>
        </p:nvSpPr>
        <p:spPr>
          <a:xfrm>
            <a:off x="6244709" y="1859756"/>
            <a:ext cx="5959554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Print Ad Strategy</a:t>
            </a:r>
            <a:endParaRPr sz="4450" b="0" i="0" u="none" strike="noStrike" cap="none"/>
          </a:p>
        </p:txBody>
      </p:sp>
      <p:sp>
        <p:nvSpPr>
          <p:cNvPr id="115" name="Google Shape;115;p16"/>
          <p:cNvSpPr/>
          <p:nvPr/>
        </p:nvSpPr>
        <p:spPr>
          <a:xfrm>
            <a:off x="6244709" y="2897386"/>
            <a:ext cx="3705463" cy="1974652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6468904" y="3121581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Title</a:t>
            </a:r>
            <a:endParaRPr sz="2200" b="0" i="0" u="none" strike="noStrike" cap="none"/>
          </a:p>
        </p:txBody>
      </p:sp>
      <p:sp>
        <p:nvSpPr>
          <p:cNvPr id="117" name="Google Shape;117;p16"/>
          <p:cNvSpPr/>
          <p:nvPr/>
        </p:nvSpPr>
        <p:spPr>
          <a:xfrm>
            <a:off x="6468904" y="3607713"/>
            <a:ext cx="3257074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"Feel the Fire. Taste the Crunch."</a:t>
            </a:r>
            <a:endParaRPr sz="1700" b="0" i="0" u="none" strike="noStrike" cap="none"/>
          </a:p>
        </p:txBody>
      </p:sp>
      <p:sp>
        <p:nvSpPr>
          <p:cNvPr id="118" name="Google Shape;118;p16"/>
          <p:cNvSpPr/>
          <p:nvPr/>
        </p:nvSpPr>
        <p:spPr>
          <a:xfrm>
            <a:off x="10166747" y="2897386"/>
            <a:ext cx="3705600" cy="1974600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10390942" y="3121581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Visuals</a:t>
            </a:r>
            <a:endParaRPr sz="2200" b="0" i="0" u="none" strike="noStrike" cap="none"/>
          </a:p>
        </p:txBody>
      </p:sp>
      <p:sp>
        <p:nvSpPr>
          <p:cNvPr id="120" name="Google Shape;120;p16"/>
          <p:cNvSpPr/>
          <p:nvPr/>
        </p:nvSpPr>
        <p:spPr>
          <a:xfrm>
            <a:off x="10390942" y="3607713"/>
            <a:ext cx="3257074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Urban backdrop, young people sharing chips, bright flames, QR code</a:t>
            </a:r>
            <a:endParaRPr sz="1700" b="0" i="0" u="none" strike="noStrike" cap="none"/>
          </a:p>
        </p:txBody>
      </p:sp>
      <p:sp>
        <p:nvSpPr>
          <p:cNvPr id="121" name="Google Shape;121;p16"/>
          <p:cNvSpPr/>
          <p:nvPr/>
        </p:nvSpPr>
        <p:spPr>
          <a:xfrm>
            <a:off x="6244709" y="5088612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16"/>
          <p:cNvSpPr/>
          <p:nvPr/>
        </p:nvSpPr>
        <p:spPr>
          <a:xfrm>
            <a:off x="6468904" y="5312807"/>
            <a:ext cx="287488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Strategic Choice</a:t>
            </a:r>
            <a:endParaRPr sz="2200" b="0" i="0" u="none" strike="noStrike" cap="none"/>
          </a:p>
        </p:txBody>
      </p:sp>
      <p:sp>
        <p:nvSpPr>
          <p:cNvPr id="123" name="Google Shape;123;p16"/>
          <p:cNvSpPr/>
          <p:nvPr/>
        </p:nvSpPr>
        <p:spPr>
          <a:xfrm>
            <a:off x="6465153" y="5729228"/>
            <a:ext cx="7403187" cy="45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Instagram Influencer promotions, can reach about 2 million+ Pakistanis through social media.</a:t>
            </a:r>
            <a:endParaRPr b="0" i="0" u="none" strike="noStrike" cap="non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D7FFC000-9074-3BA8-1179-048DC1F1E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 descr="preencoded.png">
            <a:extLst>
              <a:ext uri="{FF2B5EF4-FFF2-40B4-BE49-F238E27FC236}">
                <a16:creationId xmlns:a16="http://schemas.microsoft.com/office/drawing/2014/main" id="{B31617BC-C14F-CFA1-680B-6AB8032EE7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 descr="preencoded.png">
            <a:extLst>
              <a:ext uri="{FF2B5EF4-FFF2-40B4-BE49-F238E27FC236}">
                <a16:creationId xmlns:a16="http://schemas.microsoft.com/office/drawing/2014/main" id="{35D900E4-A4CD-476D-A70B-96146C6B670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6800"/>
            <a:ext cx="6080751" cy="8172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>
            <a:extLst>
              <a:ext uri="{FF2B5EF4-FFF2-40B4-BE49-F238E27FC236}">
                <a16:creationId xmlns:a16="http://schemas.microsoft.com/office/drawing/2014/main" id="{946F2C23-6C20-C44F-91CC-66AB08C6B3EC}"/>
              </a:ext>
            </a:extLst>
          </p:cNvPr>
          <p:cNvSpPr/>
          <p:nvPr/>
        </p:nvSpPr>
        <p:spPr>
          <a:xfrm>
            <a:off x="6244709" y="1859756"/>
            <a:ext cx="5959554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Type of Appeal</a:t>
            </a:r>
            <a:endParaRPr sz="4450" b="0" i="0" u="none" strike="noStrike" cap="none" dirty="0"/>
          </a:p>
        </p:txBody>
      </p:sp>
      <p:sp>
        <p:nvSpPr>
          <p:cNvPr id="115" name="Google Shape;115;p16">
            <a:extLst>
              <a:ext uri="{FF2B5EF4-FFF2-40B4-BE49-F238E27FC236}">
                <a16:creationId xmlns:a16="http://schemas.microsoft.com/office/drawing/2014/main" id="{ACE9D037-D716-38F4-ECC0-FAF1B7DE7D41}"/>
              </a:ext>
            </a:extLst>
          </p:cNvPr>
          <p:cNvSpPr/>
          <p:nvPr/>
        </p:nvSpPr>
        <p:spPr>
          <a:xfrm>
            <a:off x="6244709" y="2897386"/>
            <a:ext cx="3705463" cy="1974652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16">
            <a:extLst>
              <a:ext uri="{FF2B5EF4-FFF2-40B4-BE49-F238E27FC236}">
                <a16:creationId xmlns:a16="http://schemas.microsoft.com/office/drawing/2014/main" id="{3623AB16-8BA2-D33B-F8C5-580D599A73B3}"/>
              </a:ext>
            </a:extLst>
          </p:cNvPr>
          <p:cNvSpPr/>
          <p:nvPr/>
        </p:nvSpPr>
        <p:spPr>
          <a:xfrm>
            <a:off x="6468904" y="3121581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Sensory Appeal</a:t>
            </a:r>
            <a:endParaRPr sz="2200" b="0" i="0" u="none" strike="noStrike" cap="none" dirty="0"/>
          </a:p>
        </p:txBody>
      </p:sp>
      <p:sp>
        <p:nvSpPr>
          <p:cNvPr id="117" name="Google Shape;117;p16">
            <a:extLst>
              <a:ext uri="{FF2B5EF4-FFF2-40B4-BE49-F238E27FC236}">
                <a16:creationId xmlns:a16="http://schemas.microsoft.com/office/drawing/2014/main" id="{06014E3A-E3AE-7D93-49D9-97202D093C02}"/>
              </a:ext>
            </a:extLst>
          </p:cNvPr>
          <p:cNvSpPr/>
          <p:nvPr/>
        </p:nvSpPr>
        <p:spPr>
          <a:xfrm>
            <a:off x="6468904" y="3607713"/>
            <a:ext cx="3257074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Heat, Spice, Fire, a craving for cold water after eating</a:t>
            </a:r>
            <a:endParaRPr sz="1700" b="0" i="0" u="none" strike="noStrike" cap="none" dirty="0"/>
          </a:p>
        </p:txBody>
      </p:sp>
      <p:sp>
        <p:nvSpPr>
          <p:cNvPr id="118" name="Google Shape;118;p16">
            <a:extLst>
              <a:ext uri="{FF2B5EF4-FFF2-40B4-BE49-F238E27FC236}">
                <a16:creationId xmlns:a16="http://schemas.microsoft.com/office/drawing/2014/main" id="{D28D0C06-28E9-43A0-0E38-A6DF1FA2CD8B}"/>
              </a:ext>
            </a:extLst>
          </p:cNvPr>
          <p:cNvSpPr/>
          <p:nvPr/>
        </p:nvSpPr>
        <p:spPr>
          <a:xfrm>
            <a:off x="10166747" y="2897386"/>
            <a:ext cx="3705600" cy="1974600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C6572540-F19F-7047-347D-D1ACB9AD68A0}"/>
              </a:ext>
            </a:extLst>
          </p:cNvPr>
          <p:cNvSpPr/>
          <p:nvPr/>
        </p:nvSpPr>
        <p:spPr>
          <a:xfrm>
            <a:off x="10390942" y="3121581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0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Emotional Appeal</a:t>
            </a:r>
            <a:endParaRPr sz="2000" b="0" i="0" u="none" strike="noStrike" cap="none" dirty="0"/>
          </a:p>
        </p:txBody>
      </p:sp>
      <p:sp>
        <p:nvSpPr>
          <p:cNvPr id="120" name="Google Shape;120;p16">
            <a:extLst>
              <a:ext uri="{FF2B5EF4-FFF2-40B4-BE49-F238E27FC236}">
                <a16:creationId xmlns:a16="http://schemas.microsoft.com/office/drawing/2014/main" id="{41B058CD-E356-FF22-2608-7866CFF4C76D}"/>
              </a:ext>
            </a:extLst>
          </p:cNvPr>
          <p:cNvSpPr/>
          <p:nvPr/>
        </p:nvSpPr>
        <p:spPr>
          <a:xfrm>
            <a:off x="10390942" y="3607713"/>
            <a:ext cx="3257074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600" dirty="0">
                <a:solidFill>
                  <a:srgbClr val="FFE5E5"/>
                </a:solidFill>
                <a:latin typeface="DM Sans"/>
                <a:sym typeface="DM Sans"/>
              </a:rPr>
              <a:t>Social fun, dares between teenagers, challenges to see who can handle the spice better.</a:t>
            </a:r>
            <a:endParaRPr sz="1600" b="0" i="0" u="none" strike="noStrike" cap="none" dirty="0"/>
          </a:p>
        </p:txBody>
      </p:sp>
      <p:sp>
        <p:nvSpPr>
          <p:cNvPr id="121" name="Google Shape;121;p16">
            <a:extLst>
              <a:ext uri="{FF2B5EF4-FFF2-40B4-BE49-F238E27FC236}">
                <a16:creationId xmlns:a16="http://schemas.microsoft.com/office/drawing/2014/main" id="{1EC5FE92-7196-F2ED-BD00-049BDDB7C835}"/>
              </a:ext>
            </a:extLst>
          </p:cNvPr>
          <p:cNvSpPr/>
          <p:nvPr/>
        </p:nvSpPr>
        <p:spPr>
          <a:xfrm>
            <a:off x="6244709" y="5088612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9525" cap="flat" cmpd="sng">
            <a:solidFill>
              <a:srgbClr val="8D24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16">
            <a:extLst>
              <a:ext uri="{FF2B5EF4-FFF2-40B4-BE49-F238E27FC236}">
                <a16:creationId xmlns:a16="http://schemas.microsoft.com/office/drawing/2014/main" id="{687B96D9-7417-62FD-58E9-33A5E495B70D}"/>
              </a:ext>
            </a:extLst>
          </p:cNvPr>
          <p:cNvSpPr/>
          <p:nvPr/>
        </p:nvSpPr>
        <p:spPr>
          <a:xfrm>
            <a:off x="6468904" y="5312807"/>
            <a:ext cx="287488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Lifestyle Appeal</a:t>
            </a:r>
            <a:endParaRPr lang="en-US" sz="2200" b="0" i="0" u="none" strike="noStrike" cap="none" dirty="0"/>
          </a:p>
        </p:txBody>
      </p:sp>
      <p:sp>
        <p:nvSpPr>
          <p:cNvPr id="123" name="Google Shape;123;p16">
            <a:extLst>
              <a:ext uri="{FF2B5EF4-FFF2-40B4-BE49-F238E27FC236}">
                <a16:creationId xmlns:a16="http://schemas.microsoft.com/office/drawing/2014/main" id="{218606D3-4679-C581-07D5-E072929E9FE2}"/>
              </a:ext>
            </a:extLst>
          </p:cNvPr>
          <p:cNvSpPr/>
          <p:nvPr/>
        </p:nvSpPr>
        <p:spPr>
          <a:xfrm>
            <a:off x="6465153" y="5729228"/>
            <a:ext cx="7403187" cy="45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8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Urban, adventurous and tren</a:t>
            </a:r>
            <a:r>
              <a:rPr lang="en-US" sz="1800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d-conscious snacks.</a:t>
            </a:r>
            <a:endParaRPr sz="18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58343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/>
          <p:nvPr/>
        </p:nvSpPr>
        <p:spPr>
          <a:xfrm>
            <a:off x="758309" y="1646039"/>
            <a:ext cx="5701546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Video Campaign</a:t>
            </a:r>
            <a:endParaRPr sz="4450" b="0" i="0" u="none" strike="noStrike" cap="none" dirty="0"/>
          </a:p>
        </p:txBody>
      </p:sp>
      <p:pic>
        <p:nvPicPr>
          <p:cNvPr id="131" name="Google Shape;131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8309" y="2736414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2166461" y="2900243"/>
            <a:ext cx="2887147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12-Second Video</a:t>
            </a:r>
            <a:endParaRPr sz="2200" b="0" i="0" u="none" strike="noStrike" cap="none" dirty="0"/>
          </a:p>
        </p:txBody>
      </p:sp>
      <p:sp>
        <p:nvSpPr>
          <p:cNvPr id="133" name="Google Shape;133;p17"/>
          <p:cNvSpPr/>
          <p:nvPr/>
        </p:nvSpPr>
        <p:spPr>
          <a:xfrm>
            <a:off x="2166461" y="3386376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"Snack Bold. Snack FireMaize."</a:t>
            </a:r>
            <a:endParaRPr sz="1700" b="0" i="0" u="none" strike="noStrike" cap="none"/>
          </a:p>
        </p:txBody>
      </p:sp>
      <p:pic>
        <p:nvPicPr>
          <p:cNvPr id="134" name="Google Shape;134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8309" y="3983593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2166461" y="4200168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Visual Hook</a:t>
            </a:r>
            <a:endParaRPr sz="2200" b="0" i="0" u="none" strike="noStrike" cap="none"/>
          </a:p>
        </p:txBody>
      </p:sp>
      <p:sp>
        <p:nvSpPr>
          <p:cNvPr id="136" name="Google Shape;136;p17"/>
          <p:cNvSpPr/>
          <p:nvPr/>
        </p:nvSpPr>
        <p:spPr>
          <a:xfrm>
            <a:off x="2166461" y="4686300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Rapid cuts, flames whooshing, energetic music</a:t>
            </a:r>
            <a:endParaRPr sz="1700" b="0" i="0" u="none" strike="noStrike" cap="none" dirty="0"/>
          </a:p>
        </p:txBody>
      </p:sp>
      <p:pic>
        <p:nvPicPr>
          <p:cNvPr id="137" name="Google Shape;137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8309" y="5283518"/>
            <a:ext cx="1083231" cy="1299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2166461" y="5500092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200"/>
              <a:buFont typeface="Dela Gothic One"/>
              <a:buNone/>
            </a:pPr>
            <a:r>
              <a:rPr lang="en-US" sz="2200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Why Video?</a:t>
            </a:r>
            <a:endParaRPr sz="2200" b="0" i="0" u="none" strike="noStrike" cap="none"/>
          </a:p>
        </p:txBody>
      </p:sp>
      <p:sp>
        <p:nvSpPr>
          <p:cNvPr id="139" name="Google Shape;139;p17"/>
          <p:cNvSpPr/>
          <p:nvPr/>
        </p:nvSpPr>
        <p:spPr>
          <a:xfrm>
            <a:off x="2166461" y="5986224"/>
            <a:ext cx="6219230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r>
              <a:rPr lang="en-US" sz="170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Energizes, immerses, boosts emotional engagement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B00CB5C8-A5FB-FCB8-6975-0F7C9B23C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 descr="preencoded.png">
            <a:extLst>
              <a:ext uri="{FF2B5EF4-FFF2-40B4-BE49-F238E27FC236}">
                <a16:creationId xmlns:a16="http://schemas.microsoft.com/office/drawing/2014/main" id="{B9238E6F-233F-BDF1-2EEB-87A136AA43C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>
            <a:extLst>
              <a:ext uri="{FF2B5EF4-FFF2-40B4-BE49-F238E27FC236}">
                <a16:creationId xmlns:a16="http://schemas.microsoft.com/office/drawing/2014/main" id="{68C2FFA1-742D-D133-8ECD-07F5C7BDC4E8}"/>
              </a:ext>
            </a:extLst>
          </p:cNvPr>
          <p:cNvSpPr/>
          <p:nvPr/>
        </p:nvSpPr>
        <p:spPr>
          <a:xfrm>
            <a:off x="758309" y="1646039"/>
            <a:ext cx="5701546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Video Ad</a:t>
            </a:r>
          </a:p>
        </p:txBody>
      </p:sp>
      <p:pic>
        <p:nvPicPr>
          <p:cNvPr id="2" name="WhatsApp Video 2025-05-02 at 23.17.22_77ca333a">
            <a:hlinkClick r:id="" action="ppaction://media"/>
            <a:extLst>
              <a:ext uri="{FF2B5EF4-FFF2-40B4-BE49-F238E27FC236}">
                <a16:creationId xmlns:a16="http://schemas.microsoft.com/office/drawing/2014/main" id="{F4A186E3-C1B9-6E3D-E027-7C310A7891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8309" y="2489200"/>
            <a:ext cx="8045449" cy="461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0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584</Words>
  <Application>Microsoft Office PowerPoint</Application>
  <PresentationFormat>Custom</PresentationFormat>
  <Paragraphs>105</Paragraphs>
  <Slides>15</Slides>
  <Notes>15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DM Sans Medium</vt:lpstr>
      <vt:lpstr>Calibri</vt:lpstr>
      <vt:lpstr>Dela Gothic One</vt:lpstr>
      <vt:lpstr>DM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Bilal Ali</dc:creator>
  <cp:lastModifiedBy>Anonymous</cp:lastModifiedBy>
  <cp:revision>7</cp:revision>
  <dcterms:modified xsi:type="dcterms:W3CDTF">2025-05-07T03:17:47Z</dcterms:modified>
</cp:coreProperties>
</file>